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1" r:id="rId15"/>
    <p:sldId id="269" r:id="rId16"/>
    <p:sldId id="270" r:id="rId17"/>
    <p:sldId id="272" r:id="rId18"/>
    <p:sldId id="273" r:id="rId19"/>
    <p:sldId id="274" r:id="rId20"/>
    <p:sldId id="276" r:id="rId21"/>
    <p:sldId id="275" r:id="rId22"/>
    <p:sldId id="277" r:id="rId23"/>
    <p:sldId id="278" r:id="rId24"/>
    <p:sldId id="279"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53" autoAdjust="0"/>
    <p:restoredTop sz="94660"/>
  </p:normalViewPr>
  <p:slideViewPr>
    <p:cSldViewPr>
      <p:cViewPr varScale="1">
        <p:scale>
          <a:sx n="64" d="100"/>
          <a:sy n="64" d="100"/>
        </p:scale>
        <p:origin x="-1008" y="-6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BA09994-E416-48E9-B24E-BB077F15037E}" type="datetimeFigureOut">
              <a:rPr lang="en-US" smtClean="0"/>
              <a:t>7/8/2024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FF2336-9191-4F35-914F-F4831A63821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A09994-E416-48E9-B24E-BB077F15037E}" type="datetimeFigureOut">
              <a:rPr lang="en-US" smtClean="0"/>
              <a:t>7/8/2024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FF2336-9191-4F35-914F-F4831A63821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A09994-E416-48E9-B24E-BB077F15037E}" type="datetimeFigureOut">
              <a:rPr lang="en-US" smtClean="0"/>
              <a:t>7/8/2024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FF2336-9191-4F35-914F-F4831A63821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A09994-E416-48E9-B24E-BB077F15037E}" type="datetimeFigureOut">
              <a:rPr lang="en-US" smtClean="0"/>
              <a:t>7/8/2024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FF2336-9191-4F35-914F-F4831A63821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BA09994-E416-48E9-B24E-BB077F15037E}" type="datetimeFigureOut">
              <a:rPr lang="en-US" smtClean="0"/>
              <a:t>7/8/2024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FF2336-9191-4F35-914F-F4831A63821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BA09994-E416-48E9-B24E-BB077F15037E}" type="datetimeFigureOut">
              <a:rPr lang="en-US" smtClean="0"/>
              <a:t>7/8/2024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FF2336-9191-4F35-914F-F4831A63821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A09994-E416-48E9-B24E-BB077F15037E}" type="datetimeFigureOut">
              <a:rPr lang="en-US" smtClean="0"/>
              <a:t>7/8/2024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FF2336-9191-4F35-914F-F4831A63821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A09994-E416-48E9-B24E-BB077F15037E}" type="datetimeFigureOut">
              <a:rPr lang="en-US" smtClean="0"/>
              <a:t>7/8/2024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FF2336-9191-4F35-914F-F4831A63821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A09994-E416-48E9-B24E-BB077F15037E}" type="datetimeFigureOut">
              <a:rPr lang="en-US" smtClean="0"/>
              <a:t>7/8/2024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FF2336-9191-4F35-914F-F4831A63821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A09994-E416-48E9-B24E-BB077F15037E}" type="datetimeFigureOut">
              <a:rPr lang="en-US" smtClean="0"/>
              <a:t>7/8/2024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FF2336-9191-4F35-914F-F4831A63821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A09994-E416-48E9-B24E-BB077F15037E}" type="datetimeFigureOut">
              <a:rPr lang="en-US" smtClean="0"/>
              <a:t>7/8/2024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FF2336-9191-4F35-914F-F4831A63821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A09994-E416-48E9-B24E-BB077F15037E}" type="datetimeFigureOut">
              <a:rPr lang="en-US" smtClean="0"/>
              <a:t>7/8/2024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FF2336-9191-4F35-914F-F4831A63821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FYYA 2024 ARG</a:t>
            </a:r>
            <a:endParaRPr lang="en-US" dirty="0"/>
          </a:p>
        </p:txBody>
      </p:sp>
      <p:sp>
        <p:nvSpPr>
          <p:cNvPr id="3" name="Subtitle 2"/>
          <p:cNvSpPr>
            <a:spLocks noGrp="1"/>
          </p:cNvSpPr>
          <p:nvPr>
            <p:ph type="subTitle" idx="1"/>
          </p:nvPr>
        </p:nvSpPr>
        <p:spPr/>
        <p:txBody>
          <a:bodyPr/>
          <a:lstStyle/>
          <a:p>
            <a:r>
              <a:rPr lang="en-US" dirty="0" smtClean="0"/>
              <a:t>They are our collective future</a:t>
            </a:r>
          </a:p>
          <a:p>
            <a:endParaRPr lang="en-US" dirty="0"/>
          </a:p>
        </p:txBody>
      </p:sp>
      <p:pic>
        <p:nvPicPr>
          <p:cNvPr id="4" name="Picture 3" descr="holy spirit dove.jpg"/>
          <p:cNvPicPr>
            <a:picLocks noChangeAspect="1"/>
          </p:cNvPicPr>
          <p:nvPr/>
        </p:nvPicPr>
        <p:blipFill>
          <a:blip r:embed="rId2" cstate="print"/>
          <a:stretch>
            <a:fillRect/>
          </a:stretch>
        </p:blipFill>
        <p:spPr>
          <a:xfrm>
            <a:off x="3352800" y="4572000"/>
            <a:ext cx="2257425" cy="2047875"/>
          </a:xfrm>
          <a:prstGeom prst="rect">
            <a:avLst/>
          </a:prstGeom>
        </p:spPr>
      </p:pic>
      <p:pic>
        <p:nvPicPr>
          <p:cNvPr id="36866" name="Picture 2" descr="https://www.ewtnreligiouscatalogue.com/Galleria/1/L924-Large.jpg"/>
          <p:cNvPicPr>
            <a:picLocks noChangeAspect="1" noChangeArrowheads="1"/>
          </p:cNvPicPr>
          <p:nvPr/>
        </p:nvPicPr>
        <p:blipFill>
          <a:blip r:embed="rId3" cstate="print"/>
          <a:srcRect/>
          <a:stretch>
            <a:fillRect/>
          </a:stretch>
        </p:blipFill>
        <p:spPr bwMode="auto">
          <a:xfrm>
            <a:off x="0" y="228600"/>
            <a:ext cx="2514600" cy="2781429"/>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Our Holy Father say</a:t>
            </a:r>
            <a:endParaRPr lang="en-US" dirty="0"/>
          </a:p>
        </p:txBody>
      </p:sp>
      <p:sp>
        <p:nvSpPr>
          <p:cNvPr id="3" name="Content Placeholder 2"/>
          <p:cNvSpPr>
            <a:spLocks noGrp="1"/>
          </p:cNvSpPr>
          <p:nvPr>
            <p:ph idx="1"/>
          </p:nvPr>
        </p:nvSpPr>
        <p:spPr/>
        <p:txBody>
          <a:bodyPr/>
          <a:lstStyle/>
          <a:p>
            <a:r>
              <a:rPr lang="en-US" dirty="0"/>
              <a:t>. Christ is alive! He is our hope, and in a wonderful way he brings youth to our world, and everything he touches becomes young, new, full of life. The very first words, then, that I would like to say to every young Christian are these: Christ is alive and he wants you to be alive!</a:t>
            </a:r>
          </a:p>
        </p:txBody>
      </p:sp>
      <p:pic>
        <p:nvPicPr>
          <p:cNvPr id="4" name="Picture 3" descr="holy spirit dove.jpg"/>
          <p:cNvPicPr>
            <a:picLocks noChangeAspect="1"/>
          </p:cNvPicPr>
          <p:nvPr/>
        </p:nvPicPr>
        <p:blipFill>
          <a:blip r:embed="rId2" cstate="print"/>
          <a:stretch>
            <a:fillRect/>
          </a:stretch>
        </p:blipFill>
        <p:spPr>
          <a:xfrm>
            <a:off x="6400800" y="4572000"/>
            <a:ext cx="1776757" cy="1971675"/>
          </a:xfrm>
          <a:prstGeom prst="rect">
            <a:avLst/>
          </a:prstGeom>
        </p:spPr>
      </p:pic>
      <p:pic>
        <p:nvPicPr>
          <p:cNvPr id="34818" name="Picture 2" descr="https://www.ewtnreligiouscatalogue.com/Galleria/1/L924-Large.jpg"/>
          <p:cNvPicPr>
            <a:picLocks noChangeAspect="1" noChangeArrowheads="1"/>
          </p:cNvPicPr>
          <p:nvPr/>
        </p:nvPicPr>
        <p:blipFill>
          <a:blip r:embed="rId3" cstate="print"/>
          <a:srcRect/>
          <a:stretch>
            <a:fillRect/>
          </a:stretch>
        </p:blipFill>
        <p:spPr bwMode="auto">
          <a:xfrm>
            <a:off x="2895600" y="4572000"/>
            <a:ext cx="2286000" cy="2286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a:t>
            </a:r>
            <a:endParaRPr lang="en-US" dirty="0"/>
          </a:p>
        </p:txBody>
      </p:sp>
      <p:sp>
        <p:nvSpPr>
          <p:cNvPr id="3" name="Content Placeholder 2"/>
          <p:cNvSpPr>
            <a:spLocks noGrp="1"/>
          </p:cNvSpPr>
          <p:nvPr>
            <p:ph idx="1"/>
          </p:nvPr>
        </p:nvSpPr>
        <p:spPr/>
        <p:txBody>
          <a:bodyPr/>
          <a:lstStyle/>
          <a:p>
            <a:r>
              <a:rPr lang="en-US" dirty="0"/>
              <a:t>From what the Gospel tells us, we can say that Jesus, in the years of his youth, was “training”, being prepared to carry out the Father’s plan. His adolescence and his youth set him on the path to that sublime mission.</a:t>
            </a:r>
          </a:p>
        </p:txBody>
      </p:sp>
      <p:pic>
        <p:nvPicPr>
          <p:cNvPr id="4" name="Picture 3" descr="holy spirit dove.jpg"/>
          <p:cNvPicPr>
            <a:picLocks noChangeAspect="1"/>
          </p:cNvPicPr>
          <p:nvPr/>
        </p:nvPicPr>
        <p:blipFill>
          <a:blip r:embed="rId2" cstate="print"/>
          <a:stretch>
            <a:fillRect/>
          </a:stretch>
        </p:blipFill>
        <p:spPr>
          <a:xfrm>
            <a:off x="1524000" y="4419600"/>
            <a:ext cx="1845423" cy="2047875"/>
          </a:xfrm>
          <a:prstGeom prst="rect">
            <a:avLst/>
          </a:prstGeom>
        </p:spPr>
      </p:pic>
      <p:pic>
        <p:nvPicPr>
          <p:cNvPr id="33794" name="Picture 2" descr="https://www.ewtnreligiouscatalogue.com/Galleria/1/L924-Large.jpg"/>
          <p:cNvPicPr>
            <a:picLocks noChangeAspect="1" noChangeArrowheads="1"/>
          </p:cNvPicPr>
          <p:nvPr/>
        </p:nvPicPr>
        <p:blipFill>
          <a:blip r:embed="rId3" cstate="print"/>
          <a:srcRect/>
          <a:stretch>
            <a:fillRect/>
          </a:stretch>
        </p:blipFill>
        <p:spPr bwMode="auto">
          <a:xfrm>
            <a:off x="5257800" y="4191000"/>
            <a:ext cx="2228850" cy="222885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are called</a:t>
            </a:r>
            <a:endParaRPr lang="en-US" dirty="0"/>
          </a:p>
        </p:txBody>
      </p:sp>
      <p:sp>
        <p:nvSpPr>
          <p:cNvPr id="3" name="Content Placeholder 2"/>
          <p:cNvSpPr>
            <a:spLocks noGrp="1"/>
          </p:cNvSpPr>
          <p:nvPr>
            <p:ph idx="1"/>
          </p:nvPr>
        </p:nvSpPr>
        <p:spPr/>
        <p:txBody>
          <a:bodyPr/>
          <a:lstStyle/>
          <a:p>
            <a:r>
              <a:rPr lang="en-US" dirty="0"/>
              <a:t> “The stars shine in their watches, and are glad; he calls them and they say: ‘Here we are!’” (</a:t>
            </a:r>
            <a:r>
              <a:rPr lang="en-US" i="1" dirty="0"/>
              <a:t>Bar </a:t>
            </a:r>
            <a:r>
              <a:rPr lang="en-US" dirty="0"/>
              <a:t>3:34-35). Christ himself is our great light of hope and our guide in the night, for he is the “bright morning star” (</a:t>
            </a:r>
            <a:r>
              <a:rPr lang="en-US" i="1" dirty="0"/>
              <a:t>Rev</a:t>
            </a:r>
            <a:r>
              <a:rPr lang="en-US" dirty="0"/>
              <a:t> 22:16).</a:t>
            </a:r>
          </a:p>
        </p:txBody>
      </p:sp>
      <p:pic>
        <p:nvPicPr>
          <p:cNvPr id="4" name="Picture 3" descr="holy spirit dove.jpg"/>
          <p:cNvPicPr>
            <a:picLocks noChangeAspect="1"/>
          </p:cNvPicPr>
          <p:nvPr/>
        </p:nvPicPr>
        <p:blipFill>
          <a:blip r:embed="rId2" cstate="print"/>
          <a:stretch>
            <a:fillRect/>
          </a:stretch>
        </p:blipFill>
        <p:spPr>
          <a:xfrm>
            <a:off x="1371600" y="4267200"/>
            <a:ext cx="2257425" cy="2352675"/>
          </a:xfrm>
          <a:prstGeom prst="rect">
            <a:avLst/>
          </a:prstGeom>
        </p:spPr>
      </p:pic>
      <p:pic>
        <p:nvPicPr>
          <p:cNvPr id="32770" name="Picture 2" descr="https://www.ewtnreligiouscatalogue.com/Galleria/1/L924-Large.jpg"/>
          <p:cNvPicPr>
            <a:picLocks noChangeAspect="1" noChangeArrowheads="1"/>
          </p:cNvPicPr>
          <p:nvPr/>
        </p:nvPicPr>
        <p:blipFill>
          <a:blip r:embed="rId3" cstate="print"/>
          <a:srcRect/>
          <a:stretch>
            <a:fillRect/>
          </a:stretch>
        </p:blipFill>
        <p:spPr bwMode="auto">
          <a:xfrm>
            <a:off x="5029200" y="4191000"/>
            <a:ext cx="2362200" cy="2362201"/>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 Francis is our example</a:t>
            </a:r>
            <a:endParaRPr lang="en-US" dirty="0"/>
          </a:p>
        </p:txBody>
      </p:sp>
      <p:sp>
        <p:nvSpPr>
          <p:cNvPr id="3" name="Content Placeholder 2"/>
          <p:cNvSpPr>
            <a:spLocks noGrp="1"/>
          </p:cNvSpPr>
          <p:nvPr>
            <p:ph idx="1"/>
          </p:nvPr>
        </p:nvSpPr>
        <p:spPr/>
        <p:txBody>
          <a:bodyPr/>
          <a:lstStyle/>
          <a:p>
            <a:r>
              <a:rPr lang="en-US" dirty="0"/>
              <a:t>Saint Francis of Assisi, while very young and full of great dreams, heard Jesus’ call to become poor like him and to rebuild the Church by his witness. He joyfully renounced everything he had and is now the saint of universal fraternity, the brother of all. He praised the Lord for his creatures. </a:t>
            </a:r>
          </a:p>
        </p:txBody>
      </p:sp>
      <p:pic>
        <p:nvPicPr>
          <p:cNvPr id="31746" name="Picture 2" descr="https://www.ewtnreligiouscatalogue.com/Galleria/1/L924-Large.jpg"/>
          <p:cNvPicPr>
            <a:picLocks noChangeAspect="1" noChangeArrowheads="1"/>
          </p:cNvPicPr>
          <p:nvPr/>
        </p:nvPicPr>
        <p:blipFill>
          <a:blip r:embed="rId2" cstate="print"/>
          <a:srcRect/>
          <a:stretch>
            <a:fillRect/>
          </a:stretch>
        </p:blipFill>
        <p:spPr bwMode="auto">
          <a:xfrm>
            <a:off x="6705600" y="4648200"/>
            <a:ext cx="2209800" cy="22098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have many examples</a:t>
            </a:r>
            <a:endParaRPr lang="en-US" dirty="0"/>
          </a:p>
        </p:txBody>
      </p:sp>
      <p:sp>
        <p:nvSpPr>
          <p:cNvPr id="3" name="Content Placeholder 2"/>
          <p:cNvSpPr>
            <a:spLocks noGrp="1"/>
          </p:cNvSpPr>
          <p:nvPr>
            <p:ph idx="1"/>
          </p:nvPr>
        </p:nvSpPr>
        <p:spPr/>
        <p:txBody>
          <a:bodyPr/>
          <a:lstStyle/>
          <a:p>
            <a:r>
              <a:rPr lang="en-US" dirty="0"/>
              <a:t> Saint Joan of Arc was born in 1412. She was a young peasant girl who, despite her tender years, fought to defend France from invaders. Misunderstood for her </a:t>
            </a:r>
            <a:r>
              <a:rPr lang="en-US" dirty="0" err="1"/>
              <a:t>demeanour</a:t>
            </a:r>
            <a:r>
              <a:rPr lang="en-US" dirty="0"/>
              <a:t>, her actions and her way of living the faith, Joan was burned at the stake.</a:t>
            </a:r>
          </a:p>
        </p:txBody>
      </p:sp>
      <p:pic>
        <p:nvPicPr>
          <p:cNvPr id="5" name="Picture 4" descr="holy spirit dove.jpg"/>
          <p:cNvPicPr>
            <a:picLocks noChangeAspect="1"/>
          </p:cNvPicPr>
          <p:nvPr/>
        </p:nvPicPr>
        <p:blipFill>
          <a:blip r:embed="rId2" cstate="print"/>
          <a:stretch>
            <a:fillRect/>
          </a:stretch>
        </p:blipFill>
        <p:spPr>
          <a:xfrm>
            <a:off x="5867400" y="4191000"/>
            <a:ext cx="2257425" cy="25050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more examples</a:t>
            </a:r>
            <a:endParaRPr lang="en-US" dirty="0"/>
          </a:p>
        </p:txBody>
      </p:sp>
      <p:sp>
        <p:nvSpPr>
          <p:cNvPr id="3" name="Content Placeholder 2"/>
          <p:cNvSpPr>
            <a:spLocks noGrp="1"/>
          </p:cNvSpPr>
          <p:nvPr>
            <p:ph idx="1"/>
          </p:nvPr>
        </p:nvSpPr>
        <p:spPr>
          <a:xfrm>
            <a:off x="457200" y="1219200"/>
            <a:ext cx="8229600" cy="4906963"/>
          </a:xfrm>
        </p:spPr>
        <p:txBody>
          <a:bodyPr/>
          <a:lstStyle/>
          <a:p>
            <a:r>
              <a:rPr lang="en-US" dirty="0"/>
              <a:t> Blessed Andrew </a:t>
            </a:r>
            <a:r>
              <a:rPr lang="en-US" dirty="0" err="1"/>
              <a:t>Phû</a:t>
            </a:r>
            <a:r>
              <a:rPr lang="en-US" dirty="0"/>
              <a:t> </a:t>
            </a:r>
            <a:r>
              <a:rPr lang="en-US" dirty="0" err="1"/>
              <a:t>Yên</a:t>
            </a:r>
            <a:r>
              <a:rPr lang="en-US" dirty="0"/>
              <a:t> was a young Vietnamese man of the seventeenth century. He was a catechist and assisted the missionaries. He was imprisoned for his faith, and since he refused to renounce it, he was killed. Andrew died uttering the name of Jesus</a:t>
            </a:r>
            <a:r>
              <a:rPr lang="en-US" dirty="0" smtClean="0"/>
              <a:t>.</a:t>
            </a:r>
            <a:endParaRPr lang="en-US" dirty="0"/>
          </a:p>
        </p:txBody>
      </p:sp>
      <p:pic>
        <p:nvPicPr>
          <p:cNvPr id="29698" name="Picture 2" descr="https://www.ewtnreligiouscatalogue.com/Galleria/1/L924-Large.jpg"/>
          <p:cNvPicPr>
            <a:picLocks noChangeAspect="1" noChangeArrowheads="1"/>
          </p:cNvPicPr>
          <p:nvPr/>
        </p:nvPicPr>
        <p:blipFill>
          <a:blip r:embed="rId2" cstate="print"/>
          <a:srcRect/>
          <a:stretch>
            <a:fillRect/>
          </a:stretch>
        </p:blipFill>
        <p:spPr bwMode="auto">
          <a:xfrm>
            <a:off x="5181600" y="4648200"/>
            <a:ext cx="1981200" cy="19812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Young people influenced our faith</a:t>
            </a:r>
            <a:endParaRPr lang="en-US" dirty="0"/>
          </a:p>
        </p:txBody>
      </p:sp>
      <p:sp>
        <p:nvSpPr>
          <p:cNvPr id="3" name="Content Placeholder 2"/>
          <p:cNvSpPr>
            <a:spLocks noGrp="1"/>
          </p:cNvSpPr>
          <p:nvPr>
            <p:ph idx="1"/>
          </p:nvPr>
        </p:nvSpPr>
        <p:spPr/>
        <p:txBody>
          <a:bodyPr/>
          <a:lstStyle/>
          <a:p>
            <a:r>
              <a:rPr lang="en-US" dirty="0"/>
              <a:t> In that same century, Saint </a:t>
            </a:r>
            <a:r>
              <a:rPr lang="en-US" dirty="0" err="1"/>
              <a:t>Kateri</a:t>
            </a:r>
            <a:r>
              <a:rPr lang="en-US" dirty="0"/>
              <a:t> </a:t>
            </a:r>
            <a:r>
              <a:rPr lang="en-US" dirty="0" err="1"/>
              <a:t>Tekakwitha</a:t>
            </a:r>
            <a:r>
              <a:rPr lang="en-US" dirty="0"/>
              <a:t>, a young native of North America, was persecuted for her faith and, to escape, walked over three hundred </a:t>
            </a:r>
            <a:r>
              <a:rPr lang="en-US" dirty="0" err="1"/>
              <a:t>kilometres</a:t>
            </a:r>
            <a:r>
              <a:rPr lang="en-US" dirty="0"/>
              <a:t> in the wilderness. </a:t>
            </a:r>
            <a:r>
              <a:rPr lang="en-US" dirty="0" err="1"/>
              <a:t>Kateri</a:t>
            </a:r>
            <a:r>
              <a:rPr lang="en-US" dirty="0"/>
              <a:t> consecrated herself to God and died saying: “Jesus, I love you!”</a:t>
            </a:r>
          </a:p>
        </p:txBody>
      </p:sp>
      <p:pic>
        <p:nvPicPr>
          <p:cNvPr id="4" name="Picture 3" descr="holy spirit dove.jpg"/>
          <p:cNvPicPr>
            <a:picLocks noChangeAspect="1"/>
          </p:cNvPicPr>
          <p:nvPr/>
        </p:nvPicPr>
        <p:blipFill>
          <a:blip r:embed="rId2" cstate="print"/>
          <a:stretch>
            <a:fillRect/>
          </a:stretch>
        </p:blipFill>
        <p:spPr>
          <a:xfrm>
            <a:off x="6705600" y="4114800"/>
            <a:ext cx="2257425" cy="250507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example, 14 yr. old!</a:t>
            </a:r>
            <a:endParaRPr lang="en-US" dirty="0"/>
          </a:p>
        </p:txBody>
      </p:sp>
      <p:sp>
        <p:nvSpPr>
          <p:cNvPr id="3" name="Content Placeholder 2"/>
          <p:cNvSpPr>
            <a:spLocks noGrp="1"/>
          </p:cNvSpPr>
          <p:nvPr>
            <p:ph idx="1"/>
          </p:nvPr>
        </p:nvSpPr>
        <p:spPr/>
        <p:txBody>
          <a:bodyPr/>
          <a:lstStyle/>
          <a:p>
            <a:r>
              <a:rPr lang="en-US" dirty="0"/>
              <a:t>Saint Dominic </a:t>
            </a:r>
            <a:r>
              <a:rPr lang="en-US" dirty="0" err="1"/>
              <a:t>Savio</a:t>
            </a:r>
            <a:r>
              <a:rPr lang="en-US" dirty="0"/>
              <a:t> offered all his sufferings to Mary. When Saint John </a:t>
            </a:r>
            <a:r>
              <a:rPr lang="en-US" dirty="0" err="1"/>
              <a:t>Bosco</a:t>
            </a:r>
            <a:r>
              <a:rPr lang="en-US" dirty="0"/>
              <a:t> taught him that holiness involves being constantly joyful, he opened his heart to a contagious joy. He wanted to be close to the most abandoned and infirm of his fellow young people. Dominic died in 1857 at fourteen years of age, saying: “What a wondrous thing I am experiencing!”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Around the world!</a:t>
            </a:r>
            <a:endParaRPr lang="en-US" dirty="0"/>
          </a:p>
        </p:txBody>
      </p:sp>
      <p:sp>
        <p:nvSpPr>
          <p:cNvPr id="3" name="Content Placeholder 2"/>
          <p:cNvSpPr>
            <a:spLocks noGrp="1"/>
          </p:cNvSpPr>
          <p:nvPr>
            <p:ph idx="1"/>
          </p:nvPr>
        </p:nvSpPr>
        <p:spPr/>
        <p:txBody>
          <a:bodyPr/>
          <a:lstStyle/>
          <a:p>
            <a:r>
              <a:rPr lang="en-US" dirty="0"/>
              <a:t> Blessed </a:t>
            </a:r>
            <a:r>
              <a:rPr lang="en-US" dirty="0" err="1"/>
              <a:t>Isidore</a:t>
            </a:r>
            <a:r>
              <a:rPr lang="en-US" dirty="0"/>
              <a:t> </a:t>
            </a:r>
            <a:r>
              <a:rPr lang="en-US" dirty="0" err="1"/>
              <a:t>Bakanja</a:t>
            </a:r>
            <a:r>
              <a:rPr lang="en-US" dirty="0"/>
              <a:t> was a layman from the Congo who bore witness to his faith. He was tortured at length for having proposed Christianity to other young people. Forgiving his executioner, </a:t>
            </a:r>
            <a:r>
              <a:rPr lang="en-US" dirty="0" err="1"/>
              <a:t>Isidore</a:t>
            </a:r>
            <a:r>
              <a:rPr lang="en-US" dirty="0"/>
              <a:t> died in 1909.</a:t>
            </a:r>
          </a:p>
        </p:txBody>
      </p:sp>
      <p:pic>
        <p:nvPicPr>
          <p:cNvPr id="4" name="Picture 3" descr="holy spirit dove.jpg"/>
          <p:cNvPicPr>
            <a:picLocks noChangeAspect="1"/>
          </p:cNvPicPr>
          <p:nvPr/>
        </p:nvPicPr>
        <p:blipFill>
          <a:blip r:embed="rId2" cstate="print"/>
          <a:stretch>
            <a:fillRect/>
          </a:stretch>
        </p:blipFill>
        <p:spPr>
          <a:xfrm>
            <a:off x="3352800" y="4114800"/>
            <a:ext cx="2257425" cy="250507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I ask you</a:t>
            </a:r>
            <a:endParaRPr lang="en-US" dirty="0"/>
          </a:p>
        </p:txBody>
      </p:sp>
      <p:sp>
        <p:nvSpPr>
          <p:cNvPr id="3" name="Content Placeholder 2"/>
          <p:cNvSpPr>
            <a:spLocks noGrp="1"/>
          </p:cNvSpPr>
          <p:nvPr>
            <p:ph idx="1"/>
          </p:nvPr>
        </p:nvSpPr>
        <p:spPr/>
        <p:txBody>
          <a:bodyPr/>
          <a:lstStyle/>
          <a:p>
            <a:r>
              <a:rPr lang="en-US" dirty="0"/>
              <a:t> May these and so many other young people who perhaps in silence and </a:t>
            </a:r>
            <a:r>
              <a:rPr lang="en-US" dirty="0" err="1"/>
              <a:t>hiddenness</a:t>
            </a:r>
            <a:r>
              <a:rPr lang="en-US" dirty="0"/>
              <a:t> lived the Gospel to the full, intercede for the Church, so that she may be full of joyous, courageous and committed young people who can offer the world new testimonies of holiness.</a:t>
            </a:r>
          </a:p>
          <a:p>
            <a:r>
              <a:rPr lang="en-US" dirty="0"/>
              <a:t> </a:t>
            </a:r>
            <a:r>
              <a:rPr lang="en-US" dirty="0" smtClean="0"/>
              <a:t>what is your community / fraternity doing?</a:t>
            </a:r>
            <a:endParaRPr lang="en-US"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These are our FYYA animators?!?</a:t>
            </a:r>
            <a:endParaRPr lang="en-US" dirty="0"/>
          </a:p>
        </p:txBody>
      </p:sp>
      <p:sp>
        <p:nvSpPr>
          <p:cNvPr id="3" name="Content Placeholder 2"/>
          <p:cNvSpPr>
            <a:spLocks noGrp="1"/>
          </p:cNvSpPr>
          <p:nvPr>
            <p:ph idx="1"/>
          </p:nvPr>
        </p:nvSpPr>
        <p:spPr/>
        <p:txBody>
          <a:bodyPr/>
          <a:lstStyle/>
          <a:p>
            <a:r>
              <a:rPr lang="en-US" dirty="0"/>
              <a:t>Kelly </a:t>
            </a:r>
            <a:r>
              <a:rPr lang="en-US" dirty="0" err="1" smtClean="0"/>
              <a:t>Horwitz,David</a:t>
            </a:r>
            <a:r>
              <a:rPr lang="en-US" dirty="0" smtClean="0"/>
              <a:t> </a:t>
            </a:r>
            <a:r>
              <a:rPr lang="en-US" dirty="0" err="1" smtClean="0"/>
              <a:t>Rohr,Danny</a:t>
            </a:r>
            <a:r>
              <a:rPr lang="en-US" dirty="0" smtClean="0"/>
              <a:t> Navarro, Joshua </a:t>
            </a:r>
            <a:r>
              <a:rPr lang="en-US" dirty="0" err="1" smtClean="0"/>
              <a:t>Strope</a:t>
            </a:r>
            <a:r>
              <a:rPr lang="en-US" dirty="0" smtClean="0"/>
              <a:t>, Donald </a:t>
            </a:r>
            <a:r>
              <a:rPr lang="en-US" dirty="0" err="1" smtClean="0"/>
              <a:t>Macnamara</a:t>
            </a:r>
            <a:r>
              <a:rPr lang="en-US" dirty="0" smtClean="0"/>
              <a:t>, Anne Evangelista, Elizabeth Sandy</a:t>
            </a:r>
          </a:p>
          <a:p>
            <a:r>
              <a:rPr lang="en-US" dirty="0" smtClean="0"/>
              <a:t>We have 27 fraternities</a:t>
            </a:r>
          </a:p>
          <a:p>
            <a:r>
              <a:rPr lang="en-US" dirty="0" smtClean="0"/>
              <a:t>What are the obstacles? Real or perceived</a:t>
            </a:r>
          </a:p>
          <a:p>
            <a:r>
              <a:rPr lang="en-US" dirty="0" smtClean="0"/>
              <a:t>Discussion?</a:t>
            </a:r>
            <a:endParaRPr lang="en-US" dirty="0"/>
          </a:p>
        </p:txBody>
      </p:sp>
      <p:pic>
        <p:nvPicPr>
          <p:cNvPr id="24578" name="Picture 2" descr="https://www.ewtnreligiouscatalogue.com/Galleria/1/L924-Large.jpg"/>
          <p:cNvPicPr>
            <a:picLocks noChangeAspect="1" noChangeArrowheads="1"/>
          </p:cNvPicPr>
          <p:nvPr/>
        </p:nvPicPr>
        <p:blipFill>
          <a:blip r:embed="rId2" cstate="print"/>
          <a:srcRect/>
          <a:stretch>
            <a:fillRect/>
          </a:stretch>
        </p:blipFill>
        <p:spPr bwMode="auto">
          <a:xfrm>
            <a:off x="6400800" y="4876800"/>
            <a:ext cx="1600200" cy="16002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move forward?</a:t>
            </a:r>
            <a:endParaRPr lang="en-US" dirty="0"/>
          </a:p>
        </p:txBody>
      </p:sp>
      <p:sp>
        <p:nvSpPr>
          <p:cNvPr id="3" name="Content Placeholder 2"/>
          <p:cNvSpPr>
            <a:spLocks noGrp="1"/>
          </p:cNvSpPr>
          <p:nvPr>
            <p:ph idx="1"/>
          </p:nvPr>
        </p:nvSpPr>
        <p:spPr/>
        <p:txBody>
          <a:bodyPr/>
          <a:lstStyle/>
          <a:p>
            <a:r>
              <a:rPr lang="en-US" dirty="0" smtClean="0"/>
              <a:t>Change the format of regular training</a:t>
            </a:r>
          </a:p>
          <a:p>
            <a:r>
              <a:rPr lang="en-US" dirty="0" smtClean="0"/>
              <a:t>Take attendance</a:t>
            </a:r>
          </a:p>
          <a:p>
            <a:r>
              <a:rPr lang="en-US" dirty="0" smtClean="0"/>
              <a:t>Establish Key Performance Indicators (how is each fraternity doing –report card of sorts)</a:t>
            </a:r>
          </a:p>
          <a:p>
            <a:r>
              <a:rPr lang="en-US" dirty="0" smtClean="0"/>
              <a:t>Continue basic training </a:t>
            </a:r>
            <a:r>
              <a:rPr lang="en-US" dirty="0" err="1" smtClean="0"/>
              <a:t>fornew</a:t>
            </a:r>
            <a:r>
              <a:rPr lang="en-US" dirty="0" smtClean="0"/>
              <a:t> folks</a:t>
            </a:r>
          </a:p>
          <a:p>
            <a:r>
              <a:rPr lang="en-US" dirty="0" smtClean="0"/>
              <a:t>Create advanced training for established folks</a:t>
            </a:r>
          </a:p>
          <a:p>
            <a:r>
              <a:rPr lang="en-US" dirty="0" smtClean="0"/>
              <a:t>Share success stories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will keep</a:t>
            </a:r>
            <a:endParaRPr lang="en-US" dirty="0"/>
          </a:p>
        </p:txBody>
      </p:sp>
      <p:sp>
        <p:nvSpPr>
          <p:cNvPr id="3" name="Content Placeholder 2"/>
          <p:cNvSpPr>
            <a:spLocks noGrp="1"/>
          </p:cNvSpPr>
          <p:nvPr>
            <p:ph idx="1"/>
          </p:nvPr>
        </p:nvSpPr>
        <p:spPr/>
        <p:txBody>
          <a:bodyPr/>
          <a:lstStyle/>
          <a:p>
            <a:r>
              <a:rPr lang="en-US" dirty="0" smtClean="0"/>
              <a:t>The original core four for those just beginning in their endeavors with youth</a:t>
            </a:r>
          </a:p>
          <a:p>
            <a:r>
              <a:rPr lang="en-US" dirty="0" smtClean="0"/>
              <a:t>But we must begin</a:t>
            </a:r>
            <a:endParaRPr lang="en-US" dirty="0"/>
          </a:p>
        </p:txBody>
      </p:sp>
      <p:pic>
        <p:nvPicPr>
          <p:cNvPr id="4" name="Picture 3" descr="holy spirit dove.jpg"/>
          <p:cNvPicPr>
            <a:picLocks noChangeAspect="1"/>
          </p:cNvPicPr>
          <p:nvPr/>
        </p:nvPicPr>
        <p:blipFill>
          <a:blip r:embed="rId2" cstate="print"/>
          <a:stretch>
            <a:fillRect/>
          </a:stretch>
        </p:blipFill>
        <p:spPr>
          <a:xfrm>
            <a:off x="1143000" y="4038600"/>
            <a:ext cx="2286000" cy="1966632"/>
          </a:xfrm>
          <a:prstGeom prst="rect">
            <a:avLst/>
          </a:prstGeom>
        </p:spPr>
      </p:pic>
      <p:pic>
        <p:nvPicPr>
          <p:cNvPr id="20482" name="Picture 2" descr="https://www.ewtnreligiouscatalogue.com/Galleria/1/L924-Large.jpg"/>
          <p:cNvPicPr>
            <a:picLocks noChangeAspect="1" noChangeArrowheads="1"/>
          </p:cNvPicPr>
          <p:nvPr/>
        </p:nvPicPr>
        <p:blipFill>
          <a:blip r:embed="rId3" cstate="print"/>
          <a:srcRect/>
          <a:stretch>
            <a:fillRect/>
          </a:stretch>
        </p:blipFill>
        <p:spPr bwMode="auto">
          <a:xfrm>
            <a:off x="5029200" y="2819400"/>
            <a:ext cx="3810000" cy="3810001"/>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Meeting format moving forward</a:t>
            </a:r>
            <a:endParaRPr lang="en-US" dirty="0"/>
          </a:p>
        </p:txBody>
      </p:sp>
      <p:sp>
        <p:nvSpPr>
          <p:cNvPr id="3" name="Content Placeholder 2"/>
          <p:cNvSpPr>
            <a:spLocks noGrp="1"/>
          </p:cNvSpPr>
          <p:nvPr>
            <p:ph idx="1"/>
          </p:nvPr>
        </p:nvSpPr>
        <p:spPr/>
        <p:txBody>
          <a:bodyPr>
            <a:normAutofit fontScale="62500" lnSpcReduction="20000"/>
          </a:bodyPr>
          <a:lstStyle/>
          <a:p>
            <a:r>
              <a:rPr lang="en-US" dirty="0"/>
              <a:t>Basic Format will serve as a model for animators to learn how to do their own training and hold meetings with young people.</a:t>
            </a:r>
          </a:p>
          <a:p>
            <a:r>
              <a:rPr lang="en-US" dirty="0"/>
              <a:t>Meetings will include four components we have in our fraternity gatherings:</a:t>
            </a:r>
          </a:p>
          <a:p>
            <a:r>
              <a:rPr lang="en-US" dirty="0"/>
              <a:t>prayer, social time/sharing, formation, and little bit of business if necessary.</a:t>
            </a:r>
          </a:p>
          <a:p>
            <a:r>
              <a:rPr lang="en-US" dirty="0"/>
              <a:t>Open the zoom room early for chatting.</a:t>
            </a:r>
          </a:p>
          <a:p>
            <a:r>
              <a:rPr lang="en-US" dirty="0"/>
              <a:t>Begin with prayer.</a:t>
            </a:r>
          </a:p>
          <a:p>
            <a:r>
              <a:rPr lang="en-US" dirty="0"/>
              <a:t>Introductions</a:t>
            </a:r>
          </a:p>
          <a:p>
            <a:r>
              <a:rPr lang="en-US" dirty="0"/>
              <a:t>Introduce topic of the evening.</a:t>
            </a:r>
          </a:p>
          <a:p>
            <a:r>
              <a:rPr lang="en-US" dirty="0"/>
              <a:t>Include small group sharing </a:t>
            </a:r>
            <a:r>
              <a:rPr lang="en-US" dirty="0" smtClean="0"/>
              <a:t>.</a:t>
            </a:r>
            <a:endParaRPr lang="en-US" dirty="0"/>
          </a:p>
          <a:p>
            <a:r>
              <a:rPr lang="en-US" dirty="0"/>
              <a:t>Twenty-thirty minutes of presentation</a:t>
            </a:r>
          </a:p>
          <a:p>
            <a:r>
              <a:rPr lang="en-US" dirty="0"/>
              <a:t>Begin and end promptly.</a:t>
            </a:r>
          </a:p>
          <a:p>
            <a:r>
              <a:rPr lang="en-US" dirty="0"/>
              <a:t>Include story telling/sharing, </a:t>
            </a:r>
            <a:r>
              <a:rPr lang="en-US" dirty="0" smtClean="0"/>
              <a:t>short.</a:t>
            </a:r>
            <a:endParaRPr lang="en-US" dirty="0"/>
          </a:p>
          <a:p>
            <a:r>
              <a:rPr lang="en-US" dirty="0"/>
              <a:t>Include young people whenever possible to get their perspective.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specifically</a:t>
            </a:r>
            <a:endParaRPr lang="en-US" dirty="0"/>
          </a:p>
        </p:txBody>
      </p:sp>
      <p:sp>
        <p:nvSpPr>
          <p:cNvPr id="3" name="Content Placeholder 2"/>
          <p:cNvSpPr>
            <a:spLocks noGrp="1"/>
          </p:cNvSpPr>
          <p:nvPr>
            <p:ph idx="1"/>
          </p:nvPr>
        </p:nvSpPr>
        <p:spPr/>
        <p:txBody>
          <a:bodyPr>
            <a:normAutofit fontScale="92500" lnSpcReduction="20000"/>
          </a:bodyPr>
          <a:lstStyle/>
          <a:p>
            <a:r>
              <a:rPr lang="en-US" dirty="0"/>
              <a:t>2 minutes: Opening prayer</a:t>
            </a:r>
          </a:p>
          <a:p>
            <a:r>
              <a:rPr lang="en-US" dirty="0"/>
              <a:t>10 minutes: Intros/check-in</a:t>
            </a:r>
          </a:p>
          <a:p>
            <a:r>
              <a:rPr lang="en-US" dirty="0"/>
              <a:t>5 minutes: Centering scripture passage and/or moment from life of saint</a:t>
            </a:r>
          </a:p>
          <a:p>
            <a:r>
              <a:rPr lang="en-US" dirty="0"/>
              <a:t>5 minutes: Discussion and/or activity in small or large group</a:t>
            </a:r>
          </a:p>
          <a:p>
            <a:r>
              <a:rPr lang="en-US" dirty="0"/>
              <a:t>20 minutes: Presentation of the day ending with concrete homework</a:t>
            </a:r>
          </a:p>
          <a:p>
            <a:r>
              <a:rPr lang="en-US" dirty="0"/>
              <a:t>10 minutes: Large or small group discussion</a:t>
            </a:r>
          </a:p>
          <a:p>
            <a:r>
              <a:rPr lang="en-US" dirty="0"/>
              <a:t>2 minutes: Closing prayer</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Potential path forward</a:t>
            </a:r>
            <a:endParaRPr lang="en-US" dirty="0"/>
          </a:p>
        </p:txBody>
      </p:sp>
      <p:sp>
        <p:nvSpPr>
          <p:cNvPr id="3" name="Content Placeholder 2"/>
          <p:cNvSpPr>
            <a:spLocks noGrp="1"/>
          </p:cNvSpPr>
          <p:nvPr>
            <p:ph idx="1"/>
          </p:nvPr>
        </p:nvSpPr>
        <p:spPr>
          <a:xfrm>
            <a:off x="457200" y="609600"/>
            <a:ext cx="8229600" cy="5516563"/>
          </a:xfrm>
        </p:spPr>
        <p:txBody>
          <a:bodyPr>
            <a:normAutofit lnSpcReduction="10000"/>
          </a:bodyPr>
          <a:lstStyle/>
          <a:p>
            <a:r>
              <a:rPr lang="en-US" dirty="0"/>
              <a:t>Our Vision: Young People have…</a:t>
            </a:r>
          </a:p>
          <a:p>
            <a:r>
              <a:rPr lang="en-US" b="1" dirty="0"/>
              <a:t>1)   A desire to be part of a community.</a:t>
            </a:r>
            <a:endParaRPr lang="en-US" dirty="0"/>
          </a:p>
          <a:p>
            <a:r>
              <a:rPr lang="en-US" dirty="0"/>
              <a:t>        -strong community/relationship</a:t>
            </a:r>
          </a:p>
          <a:p>
            <a:r>
              <a:rPr lang="en-US" dirty="0"/>
              <a:t>        -what is fraternity</a:t>
            </a:r>
          </a:p>
          <a:p>
            <a:r>
              <a:rPr lang="en-US" dirty="0"/>
              <a:t>   </a:t>
            </a:r>
          </a:p>
          <a:p>
            <a:r>
              <a:rPr lang="en-US" dirty="0"/>
              <a:t>         </a:t>
            </a:r>
            <a:r>
              <a:rPr lang="en-US" b="1" dirty="0"/>
              <a:t> 2)   A desire for prayer and spiritual growth.</a:t>
            </a:r>
            <a:endParaRPr lang="en-US" dirty="0"/>
          </a:p>
          <a:p>
            <a:r>
              <a:rPr lang="en-US" dirty="0"/>
              <a:t>        -prayer experiences</a:t>
            </a:r>
          </a:p>
          <a:p>
            <a:r>
              <a:rPr lang="en-US" dirty="0"/>
              <a:t>        -Bible studies</a:t>
            </a:r>
          </a:p>
          <a:p>
            <a:r>
              <a:rPr lang="en-US" dirty="0"/>
              <a:t>        -dedication to </a:t>
            </a:r>
            <a:r>
              <a:rPr lang="en-US" dirty="0" smtClean="0"/>
              <a:t>Christ/Church</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 path forward</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              </a:t>
            </a:r>
            <a:r>
              <a:rPr lang="en-US" b="1" dirty="0" smtClean="0"/>
              <a:t>3)   A desire to be of service.</a:t>
            </a:r>
            <a:endParaRPr lang="en-US" dirty="0" smtClean="0"/>
          </a:p>
          <a:p>
            <a:r>
              <a:rPr lang="en-US" dirty="0" smtClean="0"/>
              <a:t>        -care for creation</a:t>
            </a:r>
          </a:p>
          <a:p>
            <a:r>
              <a:rPr lang="en-US" dirty="0" smtClean="0"/>
              <a:t>        -discovering talents/sharing gifts</a:t>
            </a:r>
          </a:p>
          <a:p>
            <a:r>
              <a:rPr lang="en-US" dirty="0" smtClean="0"/>
              <a:t>        -outreach to the poor and marginalized</a:t>
            </a:r>
          </a:p>
          <a:p>
            <a:r>
              <a:rPr lang="en-US" dirty="0" smtClean="0"/>
              <a:t>        -seven areas of Catholic Social Teaching</a:t>
            </a:r>
          </a:p>
          <a:p>
            <a:r>
              <a:rPr lang="en-US" dirty="0" smtClean="0"/>
              <a:t>·    </a:t>
            </a:r>
            <a:r>
              <a:rPr lang="en-US" b="1" dirty="0" smtClean="0"/>
              <a:t>          4)   A call to and strengthening of vocations, including a vocation to religious life.</a:t>
            </a:r>
            <a:endParaRPr lang="en-US" dirty="0" smtClean="0"/>
          </a:p>
          <a:p>
            <a:r>
              <a:rPr lang="en-US" dirty="0" smtClean="0"/>
              <a:t>        -what is vocation/how to discover God’s will.</a:t>
            </a:r>
            <a:r>
              <a:rPr lang="en-US" b="1" dirty="0" smtClean="0"/>
              <a:t> </a:t>
            </a:r>
            <a:endParaRPr lang="en-US" dirty="0" smtClean="0"/>
          </a:p>
          <a:p>
            <a:r>
              <a:rPr lang="en-US" b="1" dirty="0" smtClean="0"/>
              <a:t>        </a:t>
            </a:r>
            <a:r>
              <a:rPr lang="en-US" dirty="0" smtClean="0"/>
              <a:t>-opportunities to strengthen vocations</a:t>
            </a:r>
          </a:p>
          <a:p>
            <a:r>
              <a:rPr lang="en-US" dirty="0" smtClean="0"/>
              <a:t> </a:t>
            </a:r>
          </a:p>
          <a:p>
            <a:r>
              <a:rPr lang="en-US" b="1" dirty="0" smtClean="0"/>
              <a:t>5) Conflict Resolution</a:t>
            </a:r>
            <a:endParaRPr lang="en-US" dirty="0" smtClean="0"/>
          </a:p>
          <a:p>
            <a:r>
              <a:rPr lang="en-US" dirty="0" smtClean="0"/>
              <a:t>        -peaceful resolution</a:t>
            </a:r>
          </a:p>
          <a:p>
            <a:r>
              <a:rPr lang="en-US" dirty="0" smtClean="0"/>
              <a:t>-how to dialogue</a:t>
            </a:r>
          </a:p>
          <a:p>
            <a:r>
              <a:rPr lang="en-US" dirty="0" smtClean="0"/>
              <a:t>-seeking to understand</a:t>
            </a:r>
          </a:p>
          <a:p>
            <a:r>
              <a:rPr lang="en-US" dirty="0" smtClean="0"/>
              <a:t>-dealing with anger</a:t>
            </a:r>
          </a:p>
          <a:p>
            <a:r>
              <a:rPr lang="en-US" dirty="0" smtClean="0"/>
              <a:t>-steps toward healing</a:t>
            </a:r>
          </a:p>
          <a:p>
            <a:endParaRPr lang="en-US" dirty="0"/>
          </a:p>
        </p:txBody>
      </p:sp>
      <p:pic>
        <p:nvPicPr>
          <p:cNvPr id="18434" name="Picture 2" descr="https://www.ewtnreligiouscatalogue.com/Galleria/1/L924-Large.jpg"/>
          <p:cNvPicPr>
            <a:picLocks noChangeAspect="1" noChangeArrowheads="1"/>
          </p:cNvPicPr>
          <p:nvPr/>
        </p:nvPicPr>
        <p:blipFill>
          <a:blip r:embed="rId2" cstate="print"/>
          <a:srcRect/>
          <a:stretch>
            <a:fillRect/>
          </a:stretch>
        </p:blipFill>
        <p:spPr bwMode="auto">
          <a:xfrm>
            <a:off x="5791200" y="3810000"/>
            <a:ext cx="2438399" cy="24384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syllabus</a:t>
            </a:r>
            <a:endParaRPr lang="en-US" dirty="0"/>
          </a:p>
        </p:txBody>
      </p:sp>
      <p:sp>
        <p:nvSpPr>
          <p:cNvPr id="3" name="Content Placeholder 2"/>
          <p:cNvSpPr>
            <a:spLocks noGrp="1"/>
          </p:cNvSpPr>
          <p:nvPr>
            <p:ph idx="1"/>
          </p:nvPr>
        </p:nvSpPr>
        <p:spPr>
          <a:xfrm>
            <a:off x="457200" y="1066800"/>
            <a:ext cx="8229600" cy="5059363"/>
          </a:xfrm>
        </p:spPr>
        <p:txBody>
          <a:bodyPr>
            <a:normAutofit fontScale="62500" lnSpcReduction="20000"/>
          </a:bodyPr>
          <a:lstStyle/>
          <a:p>
            <a:r>
              <a:rPr lang="en-US" i="1" dirty="0"/>
              <a:t>September 2024: Listening Session and Overview of Franciscan Spirituality</a:t>
            </a:r>
            <a:endParaRPr lang="en-US" dirty="0"/>
          </a:p>
          <a:p>
            <a:r>
              <a:rPr lang="en-US" dirty="0"/>
              <a:t>Goal 1: Provide the opportunity for everyone to speak about where they are and what are their hopes and dreams</a:t>
            </a:r>
          </a:p>
          <a:p>
            <a:r>
              <a:rPr lang="en-US" dirty="0"/>
              <a:t>Goal 2: Discussion of goal setting for the next year</a:t>
            </a:r>
          </a:p>
          <a:p>
            <a:r>
              <a:rPr lang="en-US" dirty="0"/>
              <a:t>Goal 3: Discussion of Francis being a man of contradiction and how that is attractive for young people</a:t>
            </a:r>
          </a:p>
          <a:p>
            <a:r>
              <a:rPr lang="en-US" dirty="0"/>
              <a:t>Homework: Each person comes up with 2-3 SMART goals</a:t>
            </a:r>
          </a:p>
          <a:p>
            <a:r>
              <a:rPr lang="en-US" i="1" dirty="0"/>
              <a:t>October 2024: Sharing of SMART Goals and Discussion about Young People Today</a:t>
            </a:r>
            <a:endParaRPr lang="en-US" dirty="0"/>
          </a:p>
          <a:p>
            <a:r>
              <a:rPr lang="en-US" dirty="0"/>
              <a:t>Goal 1: Have each person share their SMART goals for the year</a:t>
            </a:r>
          </a:p>
          <a:p>
            <a:r>
              <a:rPr lang="en-US" dirty="0"/>
              <a:t>Goal 2: Provide information about who are young people today, where are they, and what are they searching for</a:t>
            </a:r>
          </a:p>
          <a:p>
            <a:r>
              <a:rPr lang="en-US" dirty="0"/>
              <a:t>Homework: See how one sees the information from the meeting in their local context.</a:t>
            </a:r>
          </a:p>
          <a:p>
            <a:r>
              <a:rPr lang="en-US" dirty="0" smtClean="0"/>
              <a:t>reach </a:t>
            </a:r>
            <a:r>
              <a:rPr lang="en-US" dirty="0"/>
              <a:t>at least 1 young person in the advent or Christmas season (</a:t>
            </a:r>
            <a:r>
              <a:rPr lang="en-US" dirty="0" err="1"/>
              <a:t>Greccio</a:t>
            </a:r>
            <a:r>
              <a:rPr lang="en-US" dirty="0"/>
              <a:t>, service to the poor, caroling</a:t>
            </a:r>
            <a:r>
              <a:rPr lang="en-US" dirty="0" smtClean="0"/>
              <a:t>).</a:t>
            </a:r>
            <a:br>
              <a:rPr lang="en-US" dirty="0" smtClean="0"/>
            </a:b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a:t>
            </a:r>
            <a:endParaRPr lang="en-US" dirty="0"/>
          </a:p>
        </p:txBody>
      </p:sp>
      <p:sp>
        <p:nvSpPr>
          <p:cNvPr id="3" name="Content Placeholder 2"/>
          <p:cNvSpPr>
            <a:spLocks noGrp="1"/>
          </p:cNvSpPr>
          <p:nvPr>
            <p:ph idx="1"/>
          </p:nvPr>
        </p:nvSpPr>
        <p:spPr/>
        <p:txBody>
          <a:bodyPr/>
          <a:lstStyle/>
          <a:p>
            <a:r>
              <a:rPr lang="en-US" i="1" dirty="0" smtClean="0"/>
              <a:t>November 2024: Francis and the Incarnation</a:t>
            </a:r>
            <a:endParaRPr lang="en-US" dirty="0" smtClean="0"/>
          </a:p>
          <a:p>
            <a:r>
              <a:rPr lang="en-US" dirty="0" smtClean="0"/>
              <a:t>Goal 1: Explain why Christmas is so important in Franciscan Spirituality</a:t>
            </a:r>
          </a:p>
          <a:p>
            <a:r>
              <a:rPr lang="en-US" dirty="0" smtClean="0"/>
              <a:t>Goal 2: Explore concrete ways that can be employed to reach young people in the advent and Christmas seasons</a:t>
            </a:r>
          </a:p>
          <a:p>
            <a:r>
              <a:rPr lang="en-US" dirty="0" smtClean="0"/>
              <a:t>Homework: Try to do one thing to</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continued</a:t>
            </a:r>
            <a:endParaRPr lang="en-US" dirty="0"/>
          </a:p>
        </p:txBody>
      </p:sp>
      <p:sp>
        <p:nvSpPr>
          <p:cNvPr id="3" name="Content Placeholder 2"/>
          <p:cNvSpPr>
            <a:spLocks noGrp="1"/>
          </p:cNvSpPr>
          <p:nvPr>
            <p:ph idx="1"/>
          </p:nvPr>
        </p:nvSpPr>
        <p:spPr>
          <a:xfrm>
            <a:off x="457200" y="990600"/>
            <a:ext cx="8229600" cy="5135563"/>
          </a:xfrm>
        </p:spPr>
        <p:txBody>
          <a:bodyPr>
            <a:normAutofit/>
          </a:bodyPr>
          <a:lstStyle/>
          <a:p>
            <a:r>
              <a:rPr lang="en-US" i="1" dirty="0" smtClean="0"/>
              <a:t>December 2024: Intro to the 5 Pillars of Franciscan Spirituality</a:t>
            </a:r>
            <a:endParaRPr lang="en-US" dirty="0" smtClean="0"/>
          </a:p>
          <a:p>
            <a:r>
              <a:rPr lang="en-US" dirty="0" smtClean="0"/>
              <a:t>Goal 1: Provide an outline to what will be covered over the next year</a:t>
            </a:r>
          </a:p>
          <a:p>
            <a:r>
              <a:rPr lang="en-US" i="1" dirty="0" smtClean="0"/>
              <a:t>January 2025: Strong Community Relations</a:t>
            </a:r>
            <a:endParaRPr lang="en-US" dirty="0" smtClean="0"/>
          </a:p>
          <a:p>
            <a:r>
              <a:rPr lang="en-US" dirty="0" smtClean="0"/>
              <a:t>Objective: Explain what St. Francis meant by stating ‘The Lord Gave Me Brothers’ and provide concrete examples of how one can provide a sense of community for youth.</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continued</a:t>
            </a:r>
            <a:endParaRPr lang="en-US" dirty="0"/>
          </a:p>
        </p:txBody>
      </p:sp>
      <p:sp>
        <p:nvSpPr>
          <p:cNvPr id="3" name="Content Placeholder 2"/>
          <p:cNvSpPr>
            <a:spLocks noGrp="1"/>
          </p:cNvSpPr>
          <p:nvPr>
            <p:ph idx="1"/>
          </p:nvPr>
        </p:nvSpPr>
        <p:spPr>
          <a:xfrm>
            <a:off x="457200" y="914400"/>
            <a:ext cx="8229600" cy="5211763"/>
          </a:xfrm>
        </p:spPr>
        <p:txBody>
          <a:bodyPr>
            <a:normAutofit fontScale="85000" lnSpcReduction="10000"/>
          </a:bodyPr>
          <a:lstStyle/>
          <a:p>
            <a:r>
              <a:rPr lang="en-US" i="1" dirty="0"/>
              <a:t>February 2025: Dedication to Christ in the Church- The Gospel</a:t>
            </a:r>
            <a:endParaRPr lang="en-US" dirty="0"/>
          </a:p>
          <a:p>
            <a:r>
              <a:rPr lang="en-US" dirty="0"/>
              <a:t>Objective: Explain what ‘living the Gospel life’ meant to St. Francis and how is the basis of the Church. Provide concrete ways that one can reach out to youth to ‘repent and believe in the Gospel’ during Lent.</a:t>
            </a:r>
          </a:p>
          <a:p>
            <a:r>
              <a:rPr lang="en-US" i="1" dirty="0"/>
              <a:t>March 2025: Dedication to Christ in Church- The Eucharist</a:t>
            </a:r>
            <a:endParaRPr lang="en-US" dirty="0"/>
          </a:p>
          <a:p>
            <a:r>
              <a:rPr lang="en-US" dirty="0"/>
              <a:t>Objective: Explain why St. Francis had such a devotion to the Eucharist and provide concrete examples of how we can instill a love for the Eucharist in the lives of young people today</a:t>
            </a:r>
            <a:r>
              <a:rPr lang="en-US" dirty="0" smtClean="0"/>
              <a:t>.</a:t>
            </a:r>
            <a:br>
              <a:rPr lang="en-US" dirty="0" smtClean="0"/>
            </a:b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continued</a:t>
            </a:r>
            <a:endParaRPr lang="en-US" dirty="0"/>
          </a:p>
        </p:txBody>
      </p:sp>
      <p:sp>
        <p:nvSpPr>
          <p:cNvPr id="3" name="Content Placeholder 2"/>
          <p:cNvSpPr>
            <a:spLocks noGrp="1"/>
          </p:cNvSpPr>
          <p:nvPr>
            <p:ph idx="1"/>
          </p:nvPr>
        </p:nvSpPr>
        <p:spPr>
          <a:xfrm>
            <a:off x="457200" y="838200"/>
            <a:ext cx="8229600" cy="5287963"/>
          </a:xfrm>
        </p:spPr>
        <p:txBody>
          <a:bodyPr>
            <a:normAutofit fontScale="92500" lnSpcReduction="20000"/>
          </a:bodyPr>
          <a:lstStyle/>
          <a:p>
            <a:r>
              <a:rPr lang="en-US" i="1" dirty="0"/>
              <a:t>April 2025: Outreach to the Marginalized- Community Service</a:t>
            </a:r>
            <a:endParaRPr lang="en-US" dirty="0"/>
          </a:p>
          <a:p>
            <a:r>
              <a:rPr lang="en-US" dirty="0"/>
              <a:t>Objective: Explain the significance of the encounter of St. Francis and the Leper and how one can provide similar experiences for young people today.</a:t>
            </a:r>
          </a:p>
          <a:p>
            <a:r>
              <a:rPr lang="en-US" i="1" dirty="0"/>
              <a:t>May 2025: Outreach to the Marginalized- Sin and Acceptance</a:t>
            </a:r>
            <a:endParaRPr lang="en-US" dirty="0"/>
          </a:p>
          <a:p>
            <a:r>
              <a:rPr lang="en-US" dirty="0"/>
              <a:t>Objective: Explain what St. Francis meant to ‘Go Rebuild My Church’ and what is the role of the Church in the modern world? How can we reach out to youth who are no always living according to Church teaching?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continued</a:t>
            </a:r>
            <a:endParaRPr lang="en-US" dirty="0"/>
          </a:p>
        </p:txBody>
      </p:sp>
      <p:sp>
        <p:nvSpPr>
          <p:cNvPr id="3" name="Content Placeholder 2"/>
          <p:cNvSpPr>
            <a:spLocks noGrp="1"/>
          </p:cNvSpPr>
          <p:nvPr>
            <p:ph idx="1"/>
          </p:nvPr>
        </p:nvSpPr>
        <p:spPr>
          <a:xfrm>
            <a:off x="457200" y="914400"/>
            <a:ext cx="8229600" cy="5211763"/>
          </a:xfrm>
        </p:spPr>
        <p:txBody>
          <a:bodyPr>
            <a:normAutofit lnSpcReduction="10000"/>
          </a:bodyPr>
          <a:lstStyle/>
          <a:p>
            <a:r>
              <a:rPr lang="en-US" i="1" dirty="0"/>
              <a:t>September 2025: Care for God’s Creation</a:t>
            </a:r>
            <a:r>
              <a:rPr lang="en-US" dirty="0"/>
              <a:t>- Seeing God in Creation</a:t>
            </a:r>
          </a:p>
          <a:p>
            <a:r>
              <a:rPr lang="en-US" dirty="0"/>
              <a:t>Objective: Explore St. Francis’ Canticle of the Creatures and explore ways that we can attract young people by using the beauty of God’s creation to inspire them.</a:t>
            </a:r>
          </a:p>
          <a:p>
            <a:r>
              <a:rPr lang="en-US" i="1" dirty="0"/>
              <a:t>October 2025: Care for God’s Creation</a:t>
            </a:r>
            <a:r>
              <a:rPr lang="en-US" dirty="0"/>
              <a:t>- Building up God’s Kingdom</a:t>
            </a:r>
          </a:p>
          <a:p>
            <a:r>
              <a:rPr lang="en-US" dirty="0"/>
              <a:t>Objective: Define vocation and explain the basics of discernment.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continued</a:t>
            </a:r>
            <a:endParaRPr lang="en-US" dirty="0"/>
          </a:p>
        </p:txBody>
      </p:sp>
      <p:sp>
        <p:nvSpPr>
          <p:cNvPr id="3" name="Content Placeholder 2"/>
          <p:cNvSpPr>
            <a:spLocks noGrp="1"/>
          </p:cNvSpPr>
          <p:nvPr>
            <p:ph idx="1"/>
          </p:nvPr>
        </p:nvSpPr>
        <p:spPr>
          <a:xfrm>
            <a:off x="457200" y="838200"/>
            <a:ext cx="8229600" cy="5287963"/>
          </a:xfrm>
        </p:spPr>
        <p:txBody>
          <a:bodyPr>
            <a:normAutofit lnSpcReduction="10000"/>
          </a:bodyPr>
          <a:lstStyle/>
          <a:p>
            <a:r>
              <a:rPr lang="en-US" i="1" dirty="0"/>
              <a:t>November 2025: Care for God’s Creation- </a:t>
            </a:r>
            <a:r>
              <a:rPr lang="en-US" dirty="0"/>
              <a:t>Living Out One’s Vocation</a:t>
            </a:r>
          </a:p>
          <a:p>
            <a:r>
              <a:rPr lang="en-US" dirty="0"/>
              <a:t>Objective: Explore ways to attract young people to explore the various vocations of the Church.</a:t>
            </a:r>
          </a:p>
          <a:p>
            <a:r>
              <a:rPr lang="en-US" i="1" dirty="0"/>
              <a:t>December 2025: Peaceful Resolution of Conflict</a:t>
            </a:r>
            <a:endParaRPr lang="en-US" dirty="0"/>
          </a:p>
          <a:p>
            <a:r>
              <a:rPr lang="en-US" dirty="0"/>
              <a:t>Objective: Explain the story of Francis and the Sultan. Explore methods to help youth people with conflict resolution and promoters of peace in society.</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a:t>S</a:t>
            </a:r>
            <a:r>
              <a:rPr lang="en-US" dirty="0" smtClean="0"/>
              <a:t>ummary</a:t>
            </a:r>
            <a:endParaRPr lang="en-US" dirty="0"/>
          </a:p>
        </p:txBody>
      </p:sp>
      <p:sp>
        <p:nvSpPr>
          <p:cNvPr id="3" name="Content Placeholder 2"/>
          <p:cNvSpPr>
            <a:spLocks noGrp="1"/>
          </p:cNvSpPr>
          <p:nvPr>
            <p:ph idx="1"/>
          </p:nvPr>
        </p:nvSpPr>
        <p:spPr>
          <a:xfrm>
            <a:off x="457200" y="990600"/>
            <a:ext cx="8229600" cy="5638800"/>
          </a:xfrm>
        </p:spPr>
        <p:txBody>
          <a:bodyPr/>
          <a:lstStyle/>
          <a:p>
            <a:r>
              <a:rPr lang="en-US" dirty="0" smtClean="0"/>
              <a:t>The harvest is ripe but the laborers are few</a:t>
            </a:r>
          </a:p>
          <a:p>
            <a:r>
              <a:rPr lang="en-US" dirty="0" smtClean="0"/>
              <a:t>We have a great programs to help fraternities discover the path forward</a:t>
            </a:r>
          </a:p>
          <a:p>
            <a:r>
              <a:rPr lang="en-US" dirty="0" smtClean="0"/>
              <a:t>What level of commitment exists?</a:t>
            </a:r>
          </a:p>
          <a:p>
            <a:r>
              <a:rPr lang="en-US" dirty="0" smtClean="0"/>
              <a:t>Are you using this position to develop future fraternity leaders</a:t>
            </a:r>
          </a:p>
          <a:p>
            <a:r>
              <a:rPr lang="en-US" dirty="0" smtClean="0"/>
              <a:t>If not us then who??? “I have done what is mine to do” , </a:t>
            </a:r>
            <a:r>
              <a:rPr lang="en-US" smtClean="0"/>
              <a:t>Have you?</a:t>
            </a:r>
            <a:endParaRPr lang="en-US" dirty="0"/>
          </a:p>
        </p:txBody>
      </p:sp>
      <p:pic>
        <p:nvPicPr>
          <p:cNvPr id="10242" name="Picture 2" descr="https://www.ewtnreligiouscatalogue.com/Galleria/1/L924-Large.jpg"/>
          <p:cNvPicPr>
            <a:picLocks noChangeAspect="1" noChangeArrowheads="1"/>
          </p:cNvPicPr>
          <p:nvPr/>
        </p:nvPicPr>
        <p:blipFill>
          <a:blip r:embed="rId2" cstate="print"/>
          <a:srcRect/>
          <a:stretch>
            <a:fillRect/>
          </a:stretch>
        </p:blipFill>
        <p:spPr bwMode="auto">
          <a:xfrm>
            <a:off x="6324600" y="4724400"/>
            <a:ext cx="1905000" cy="19050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TotalTime>
  <Words>1109</Words>
  <Application>Microsoft Office PowerPoint</Application>
  <PresentationFormat>On-screen Show (4:3)</PresentationFormat>
  <Paragraphs>132</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FYYA 2024 ARG</vt:lpstr>
      <vt:lpstr>What does Our Holy Father say</vt:lpstr>
      <vt:lpstr>AND</vt:lpstr>
      <vt:lpstr>We are called</vt:lpstr>
      <vt:lpstr>ST. Francis is our example</vt:lpstr>
      <vt:lpstr>We have many examples</vt:lpstr>
      <vt:lpstr>And more examples</vt:lpstr>
      <vt:lpstr>Young people influenced our faith</vt:lpstr>
      <vt:lpstr>Another example, 14 yr. old!</vt:lpstr>
      <vt:lpstr>Around the world!</vt:lpstr>
      <vt:lpstr>So I ask you</vt:lpstr>
      <vt:lpstr>These are our FYYA animators?!?</vt:lpstr>
      <vt:lpstr>How do we move forward?</vt:lpstr>
      <vt:lpstr>We will keep</vt:lpstr>
      <vt:lpstr>Meeting format moving forward</vt:lpstr>
      <vt:lpstr>More specifically</vt:lpstr>
      <vt:lpstr>Potential path forward</vt:lpstr>
      <vt:lpstr>Continued path forward</vt:lpstr>
      <vt:lpstr>Potential syllabus</vt:lpstr>
      <vt:lpstr>continued</vt:lpstr>
      <vt:lpstr>continued</vt:lpstr>
      <vt:lpstr>continued</vt:lpstr>
      <vt:lpstr>continued</vt:lpstr>
      <vt:lpstr>continued</vt:lpstr>
      <vt:lpstr>continued</vt:lpstr>
      <vt:lpstr>Summary</vt:lpstr>
    </vt:vector>
  </TitlesOfParts>
  <Company>Forsyth Country Day School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FYYA 2024 ARG</dc:title>
  <dc:creator>robert dorsch</dc:creator>
  <cp:lastModifiedBy>robert dorsch</cp:lastModifiedBy>
  <cp:revision>3</cp:revision>
  <dcterms:created xsi:type="dcterms:W3CDTF">2024-07-08T22:00:38Z</dcterms:created>
  <dcterms:modified xsi:type="dcterms:W3CDTF">2024-07-08T23:28:51Z</dcterms:modified>
</cp:coreProperties>
</file>